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303" r:id="rId3"/>
    <p:sldId id="298" r:id="rId4"/>
    <p:sldId id="299" r:id="rId5"/>
    <p:sldId id="300" r:id="rId6"/>
    <p:sldId id="287" r:id="rId7"/>
    <p:sldId id="296" r:id="rId8"/>
    <p:sldId id="264" r:id="rId9"/>
    <p:sldId id="304" r:id="rId10"/>
    <p:sldId id="263" r:id="rId11"/>
    <p:sldId id="276" r:id="rId12"/>
    <p:sldId id="275" r:id="rId13"/>
    <p:sldId id="301" r:id="rId14"/>
    <p:sldId id="271" r:id="rId15"/>
    <p:sldId id="272" r:id="rId16"/>
    <p:sldId id="270" r:id="rId17"/>
    <p:sldId id="280" r:id="rId18"/>
    <p:sldId id="279" r:id="rId19"/>
    <p:sldId id="278" r:id="rId20"/>
    <p:sldId id="277" r:id="rId21"/>
    <p:sldId id="281" r:id="rId22"/>
    <p:sldId id="266" r:id="rId23"/>
    <p:sldId id="267" r:id="rId24"/>
    <p:sldId id="268" r:id="rId25"/>
    <p:sldId id="269" r:id="rId26"/>
    <p:sldId id="274" r:id="rId27"/>
    <p:sldId id="262" r:id="rId28"/>
    <p:sldId id="290" r:id="rId29"/>
    <p:sldId id="289" r:id="rId30"/>
    <p:sldId id="261" r:id="rId31"/>
    <p:sldId id="285" r:id="rId32"/>
    <p:sldId id="284" r:id="rId33"/>
    <p:sldId id="260" r:id="rId34"/>
    <p:sldId id="302" r:id="rId35"/>
    <p:sldId id="282" r:id="rId36"/>
    <p:sldId id="293" r:id="rId37"/>
    <p:sldId id="291" r:id="rId38"/>
    <p:sldId id="288" r:id="rId39"/>
    <p:sldId id="292" r:id="rId40"/>
    <p:sldId id="283"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73" d="100"/>
          <a:sy n="73" d="100"/>
        </p:scale>
        <p:origin x="16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53209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62753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77784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4/18/2019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1640225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54553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52761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17424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smtClean="0"/>
              <a:t>Fare clic per modificare lo stile del titolo</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42A54C80-263E-416B-A8E0-580EDEADCBDC}" type="datetimeFigureOut">
              <a:rPr lang="en-US" smtClean="0"/>
              <a:t>4/18/2019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1611983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9819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42640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75922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24300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0379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10743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1718787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83388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4/18/2019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49531686"/>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tif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tif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pPr algn="ctr"/>
            <a:r>
              <a:rPr lang="it-IT" b="1" dirty="0" smtClean="0"/>
              <a:t>I confini dell’illusione </a:t>
            </a:r>
            <a:endParaRPr lang="it-IT" b="1" dirty="0"/>
          </a:p>
        </p:txBody>
      </p:sp>
      <p:sp>
        <p:nvSpPr>
          <p:cNvPr id="3" name="Sottotitolo 2"/>
          <p:cNvSpPr>
            <a:spLocks noGrp="1"/>
          </p:cNvSpPr>
          <p:nvPr>
            <p:ph type="subTitle" idx="1"/>
          </p:nvPr>
        </p:nvSpPr>
        <p:spPr/>
        <p:txBody>
          <a:bodyPr>
            <a:normAutofit/>
          </a:bodyPr>
          <a:lstStyle/>
          <a:p>
            <a:pPr algn="ctr"/>
            <a:r>
              <a:rPr lang="it-IT" sz="3600" dirty="0" smtClean="0"/>
              <a:t>di  Pierluigi Vannozzi</a:t>
            </a:r>
            <a:endParaRPr lang="it-IT" sz="3600" dirty="0"/>
          </a:p>
        </p:txBody>
      </p:sp>
    </p:spTree>
    <p:extLst>
      <p:ext uri="{BB962C8B-B14F-4D97-AF65-F5344CB8AC3E}">
        <p14:creationId xmlns:p14="http://schemas.microsoft.com/office/powerpoint/2010/main" val="3349157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3" y="1097280"/>
            <a:ext cx="10804917" cy="718458"/>
          </a:xfrm>
        </p:spPr>
        <p:txBody>
          <a:bodyPr>
            <a:normAutofit/>
          </a:bodyPr>
          <a:lstStyle/>
          <a:p>
            <a:r>
              <a:rPr lang="it-IT" sz="2800" dirty="0" smtClean="0"/>
              <a:t>    E’ cominciato tutto con una foto e con l’acquisto di un CD</a:t>
            </a:r>
            <a:endParaRPr lang="it-IT" sz="2800" dirty="0"/>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1337" y="2339581"/>
            <a:ext cx="5463664" cy="3728570"/>
          </a:xfr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41" y="2282631"/>
            <a:ext cx="4040560" cy="3785521"/>
          </a:xfrm>
          <a:prstGeom prst="rect">
            <a:avLst/>
          </a:prstGeom>
        </p:spPr>
      </p:pic>
    </p:spTree>
    <p:extLst>
      <p:ext uri="{BB962C8B-B14F-4D97-AF65-F5344CB8AC3E}">
        <p14:creationId xmlns:p14="http://schemas.microsoft.com/office/powerpoint/2010/main" val="3617080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901338" y="809897"/>
            <a:ext cx="8530046" cy="5545108"/>
          </a:xfrm>
          <a:prstGeom prst="rect">
            <a:avLst/>
          </a:prstGeom>
        </p:spPr>
        <p:txBody>
          <a:bodyPr wrap="square">
            <a:spAutoFit/>
          </a:bodyPr>
          <a:lstStyle/>
          <a:p>
            <a:pPr algn="just">
              <a:lnSpc>
                <a:spcPct val="107000"/>
              </a:lnSpc>
              <a:spcAft>
                <a:spcPts val="800"/>
              </a:spcAft>
            </a:pPr>
            <a:endParaRPr lang="it-IT" sz="2000" dirty="0" smtClean="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2000" dirty="0" smtClean="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r>
              <a:rPr lang="it-IT"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“Upon Reflection” era, per me, l’album capolavoro di John Surman.  Pubblicato dalla ECM nel 1979  aveva  una immagine di copertina di Christian Vogt semplicemente strepitosa- </a:t>
            </a:r>
          </a:p>
          <a:p>
            <a:pPr algn="just">
              <a:lnSpc>
                <a:spcPct val="107000"/>
              </a:lnSpc>
              <a:spcAft>
                <a:spcPts val="800"/>
              </a:spcAft>
            </a:pPr>
            <a:r>
              <a:rPr lang="it-IT"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it-IT"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Per un pezzo non mi sono reso conto di come queste due cose (la mia foto e quella di Vogt) fossero entrate in relazione tra loro nella mia testa, ma, “riflettendoci”, ho trovato il nesso. Nella mia foto, in maniera del tutto casuale, mi ero specchiato nel mio lavoro e il riflesso mi aveva catturato all’interno della cornice. Ero finito dietro alla striscia delle xerografie in primo piano a fotografarmi mentre fotografavo quel paesaggio di Seurat. Un po’ come per il “g</a:t>
            </a:r>
            <a:r>
              <a:rPr lang="it-IT"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iovane che guardava</a:t>
            </a:r>
            <a:r>
              <a:rPr lang="it-IT"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r>
              <a:rPr lang="it-IT"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Lorenzo Lotto”</a:t>
            </a:r>
            <a:r>
              <a:rPr lang="it-IT"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di Giiulio Paolini, si era ribaltato tutto. </a:t>
            </a:r>
          </a:p>
          <a:p>
            <a:pPr algn="just">
              <a:lnSpc>
                <a:spcPct val="107000"/>
              </a:lnSpc>
              <a:spcAft>
                <a:spcPts val="800"/>
              </a:spcAft>
            </a:pPr>
            <a:r>
              <a:rPr lang="it-IT"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Improvvisamente ero dentro e fuori quella cornice ed ero finito nel paesaggio di Seurat.</a:t>
            </a:r>
          </a:p>
          <a:p>
            <a:pPr>
              <a:lnSpc>
                <a:spcPct val="107000"/>
              </a:lnSpc>
              <a:spcAft>
                <a:spcPts val="800"/>
              </a:spcAft>
            </a:pPr>
            <a:r>
              <a:rPr lang="it-IT" sz="20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398222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57646" y="326571"/>
            <a:ext cx="8804364" cy="2463238"/>
          </a:xfrm>
          <a:prstGeom prst="rect">
            <a:avLst/>
          </a:prstGeom>
        </p:spPr>
        <p:txBody>
          <a:bodyPr wrap="square">
            <a:spAutoFit/>
          </a:bodyPr>
          <a:lstStyle/>
          <a:p>
            <a:pPr>
              <a:lnSpc>
                <a:spcPct val="107000"/>
              </a:lnSpc>
              <a:spcAft>
                <a:spcPts val="800"/>
              </a:spcAft>
            </a:pPr>
            <a:r>
              <a:rPr lang="it-IT"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Nell’immagine di Vogt uno schermo rettangolare occupa il centro dell’immagine. Una spessa cornice lo delimita e descrive uno spazio vuoto che non sembra trasparente perché nasconde una piccola porzione del paesaggio sulla sinistra. Sulla destra invece le basse case proiettate verso il centro dell’immagine, attraversano lo schermo che improvvisamente diventa trasparente. L’ombra del tetto spiovente di quelle costruzioni è una pennellata che crea una nuova dimensione. Il contesto rimane quello di una immagine ricca di riferimenti reali (la casa sulla sinistra, l’ombra sul fondo che potrebbe essere di una montagna, lo schermo al centro) … ma quella realtà è metafisica.  </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1409" y="3045623"/>
            <a:ext cx="4903142" cy="3497067"/>
          </a:xfrm>
          <a:prstGeom prst="rect">
            <a:avLst/>
          </a:prstGeom>
        </p:spPr>
      </p:pic>
    </p:spTree>
    <p:extLst>
      <p:ext uri="{BB962C8B-B14F-4D97-AF65-F5344CB8AC3E}">
        <p14:creationId xmlns:p14="http://schemas.microsoft.com/office/powerpoint/2010/main" val="2175035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09898" y="1554480"/>
            <a:ext cx="8503920" cy="3261149"/>
          </a:xfrm>
          <a:prstGeom prst="rect">
            <a:avLst/>
          </a:prstGeom>
        </p:spPr>
        <p:txBody>
          <a:bodyPr wrap="square">
            <a:spAutoFit/>
          </a:bodyPr>
          <a:lstStyle/>
          <a:p>
            <a:pPr algn="just">
              <a:lnSpc>
                <a:spcPct val="107000"/>
              </a:lnSpc>
              <a:spcAft>
                <a:spcPts val="800"/>
              </a:spcAft>
            </a:pPr>
            <a:r>
              <a:rPr lang="it-IT"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Per fortuna il titolo del primo brano dell’album: </a:t>
            </a:r>
            <a:r>
              <a:rPr lang="it-IT"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“Edges of Illusion “</a:t>
            </a:r>
            <a:r>
              <a:rPr lang="it-IT"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a:t>
            </a:r>
            <a:r>
              <a:rPr lang="it-IT"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i confini dell’illusione</a:t>
            </a:r>
            <a:r>
              <a:rPr lang="it-IT"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mi ha chiarito tutto. Dentro quella cornice </a:t>
            </a:r>
            <a:r>
              <a:rPr lang="it-IT"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c’era tutto il vero e tutto il falso dell’illusione. </a:t>
            </a:r>
            <a:endParaRPr lang="it-IT"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Da allora, in molti dei miei lavori, cerco di riempire una cornice come quella e di attraversare quello spazio vuoto. Spesso però la superfice trasparente dentro la cornice diventa uno specchio che non riesco ad attraversare e che, purtroppo, mi restituisce solo quel poco di reale che può gestire.</a:t>
            </a:r>
          </a:p>
          <a:p>
            <a:pPr algn="just">
              <a:lnSpc>
                <a:spcPct val="107000"/>
              </a:lnSpc>
              <a:spcAft>
                <a:spcPts val="800"/>
              </a:spcAft>
            </a:pPr>
            <a:r>
              <a:rPr lang="it-IT"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Inserendomi allora con la macchina fotografica dentro quello specchio (mai trasparente) vedo nascere un nuovo lavoro e riflettendomi in qualche immagine recupero sempre qualcosa anche di me. </a:t>
            </a:r>
          </a:p>
        </p:txBody>
      </p:sp>
    </p:spTree>
    <p:extLst>
      <p:ext uri="{BB962C8B-B14F-4D97-AF65-F5344CB8AC3E}">
        <p14:creationId xmlns:p14="http://schemas.microsoft.com/office/powerpoint/2010/main" val="1400611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93683" y="927463"/>
            <a:ext cx="7896980" cy="758669"/>
          </a:xfrm>
          <a:prstGeom prst="rect">
            <a:avLst/>
          </a:prstGeom>
        </p:spPr>
        <p:txBody>
          <a:bodyPr wrap="square">
            <a:spAutoFit/>
          </a:bodyPr>
          <a:lstStyle/>
          <a:p>
            <a:pPr marL="449580">
              <a:lnSpc>
                <a:spcPct val="115000"/>
              </a:lnSpc>
              <a:spcAft>
                <a:spcPts val="1000"/>
              </a:spcAft>
            </a:pPr>
            <a:r>
              <a:rPr lang="it-IT" sz="4000" i="1" dirty="0" smtClean="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r>
              <a:rPr lang="it-IT" sz="4000" b="1" dirty="0" smtClean="0">
                <a:solidFill>
                  <a:schemeClr val="accent1"/>
                </a:solidFill>
                <a:latin typeface="Calibri" panose="020F0502020204030204" pitchFamily="34" charset="0"/>
                <a:ea typeface="Calibri" panose="020F0502020204030204" pitchFamily="34" charset="0"/>
                <a:cs typeface="Times New Roman" panose="02020603050405020304" pitchFamily="18" charset="0"/>
              </a:rPr>
              <a:t>La disciplina dello sguardo    </a:t>
            </a:r>
          </a:p>
        </p:txBody>
      </p:sp>
      <p:sp>
        <p:nvSpPr>
          <p:cNvPr id="4" name="Rettangolo 3"/>
          <p:cNvSpPr/>
          <p:nvPr/>
        </p:nvSpPr>
        <p:spPr>
          <a:xfrm>
            <a:off x="992776" y="4402183"/>
            <a:ext cx="7391229" cy="1446358"/>
          </a:xfrm>
          <a:prstGeom prst="rect">
            <a:avLst/>
          </a:prstGeom>
        </p:spPr>
        <p:txBody>
          <a:bodyPr wrap="square">
            <a:spAutoFit/>
          </a:bodyPr>
          <a:lstStyle/>
          <a:p>
            <a:pPr algn="just">
              <a:lnSpc>
                <a:spcPct val="107000"/>
              </a:lnSpc>
              <a:spcAft>
                <a:spcPts val="800"/>
              </a:spcAft>
            </a:pPr>
            <a:r>
              <a:rPr lang="it-IT" sz="2000" b="1" dirty="0" smtClean="0">
                <a:solidFill>
                  <a:schemeClr val="accent1"/>
                </a:solidFill>
                <a:latin typeface="Calibri" panose="020F0502020204030204" pitchFamily="34" charset="0"/>
                <a:ea typeface="Calibri" panose="020F0502020204030204" pitchFamily="34" charset="0"/>
                <a:cs typeface="Times New Roman" panose="02020603050405020304" pitchFamily="18" charset="0"/>
              </a:rPr>
              <a:t>Le  immagini non hanno “copiato” la realtà, semplicemente ne hanno creato una alternativa; o meglio hanno creato infinite nuove realtà virtuali giustapposte a quella vera .. </a:t>
            </a:r>
          </a:p>
          <a:p>
            <a:pPr algn="just">
              <a:lnSpc>
                <a:spcPct val="107000"/>
              </a:lnSpc>
              <a:spcAft>
                <a:spcPts val="800"/>
              </a:spcAft>
            </a:pPr>
            <a:r>
              <a:rPr lang="it-IT" sz="1600" dirty="0" smtClean="0">
                <a:solidFill>
                  <a:schemeClr val="accent1"/>
                </a:solidFill>
                <a:latin typeface="Calibri" panose="020F0502020204030204" pitchFamily="34" charset="0"/>
                <a:ea typeface="Calibri" panose="020F0502020204030204" pitchFamily="34" charset="0"/>
                <a:cs typeface="Times New Roman" panose="02020603050405020304" pitchFamily="18" charset="0"/>
              </a:rPr>
              <a:t>F. Alinovi – “La fotografia. Illusione o rivelazione? “ - Il Mulino 1981 </a:t>
            </a:r>
            <a:endParaRPr lang="it-IT"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egnaposto numero diapositiva 4"/>
          <p:cNvSpPr>
            <a:spLocks noGrp="1"/>
          </p:cNvSpPr>
          <p:nvPr>
            <p:ph type="sldNum" sz="quarter" idx="12"/>
          </p:nvPr>
        </p:nvSpPr>
        <p:spPr/>
        <p:txBody>
          <a:bodyPr/>
          <a:lstStyle/>
          <a:p>
            <a:fld id="{F33C9282-4604-450B-B8D2-1A8A2DAA0545}" type="slidenum">
              <a:rPr lang="it-IT" smtClean="0"/>
              <a:t>6</a:t>
            </a:fld>
            <a:endParaRPr lang="it-IT"/>
          </a:p>
        </p:txBody>
      </p:sp>
      <p:sp>
        <p:nvSpPr>
          <p:cNvPr id="7" name="CasellaDiTesto 6"/>
          <p:cNvSpPr txBox="1"/>
          <p:nvPr/>
        </p:nvSpPr>
        <p:spPr>
          <a:xfrm>
            <a:off x="992776" y="2312125"/>
            <a:ext cx="7597887" cy="1815882"/>
          </a:xfrm>
          <a:prstGeom prst="rect">
            <a:avLst/>
          </a:prstGeom>
          <a:noFill/>
        </p:spPr>
        <p:txBody>
          <a:bodyPr wrap="square" rtlCol="0">
            <a:spAutoFit/>
          </a:bodyPr>
          <a:lstStyle/>
          <a:p>
            <a:r>
              <a:rPr lang="it-IT" sz="2000" dirty="0" smtClean="0">
                <a:solidFill>
                  <a:schemeClr val="accent1"/>
                </a:solidFill>
              </a:rPr>
              <a:t>«La gente crede nella realtà della fotografia, ma non in quella della pittura; il che dà un enorme vantaggio ai fotografi. Sfortunatamente, però, anche i fotografi credono nella realtà della fotografia».</a:t>
            </a:r>
          </a:p>
          <a:p>
            <a:endParaRPr lang="it-IT" sz="1600" dirty="0" smtClean="0">
              <a:solidFill>
                <a:schemeClr val="accent1"/>
              </a:solidFill>
            </a:endParaRPr>
          </a:p>
          <a:p>
            <a:r>
              <a:rPr lang="it-IT" sz="1600" dirty="0" smtClean="0">
                <a:solidFill>
                  <a:schemeClr val="accent1"/>
                </a:solidFill>
              </a:rPr>
              <a:t>Duane Michals in «Real dreams» - 1976</a:t>
            </a:r>
            <a:endParaRPr lang="it-IT" sz="1600" dirty="0">
              <a:solidFill>
                <a:schemeClr val="accent1"/>
              </a:solidFill>
            </a:endParaRPr>
          </a:p>
        </p:txBody>
      </p:sp>
    </p:spTree>
    <p:extLst>
      <p:ext uri="{BB962C8B-B14F-4D97-AF65-F5344CB8AC3E}">
        <p14:creationId xmlns:p14="http://schemas.microsoft.com/office/powerpoint/2010/main" val="796968652"/>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84217" y="627017"/>
            <a:ext cx="8843554" cy="954107"/>
          </a:xfrm>
          <a:prstGeom prst="rect">
            <a:avLst/>
          </a:prstGeom>
          <a:noFill/>
        </p:spPr>
        <p:txBody>
          <a:bodyPr wrap="square" rtlCol="0">
            <a:spAutoFit/>
          </a:bodyPr>
          <a:lstStyle/>
          <a:p>
            <a:r>
              <a:rPr lang="it-IT" sz="2800" dirty="0" smtClean="0"/>
              <a:t>      </a:t>
            </a:r>
            <a:r>
              <a:rPr lang="it-IT" sz="2800" b="1" dirty="0" smtClean="0">
                <a:solidFill>
                  <a:schemeClr val="accent1"/>
                </a:solidFill>
              </a:rPr>
              <a:t>Polaroid Originals, torna la fotografia </a:t>
            </a:r>
          </a:p>
          <a:p>
            <a:r>
              <a:rPr lang="it-IT" sz="2800" b="1" dirty="0" smtClean="0">
                <a:solidFill>
                  <a:schemeClr val="accent1"/>
                </a:solidFill>
              </a:rPr>
              <a:t>                   analogica istantanea</a:t>
            </a:r>
            <a:endParaRPr lang="it-IT" sz="2800" b="1" dirty="0">
              <a:solidFill>
                <a:schemeClr val="accent1"/>
              </a:solidFill>
            </a:endParaRPr>
          </a:p>
        </p:txBody>
      </p:sp>
      <p:sp>
        <p:nvSpPr>
          <p:cNvPr id="4" name="Rettangolo 3"/>
          <p:cNvSpPr/>
          <p:nvPr/>
        </p:nvSpPr>
        <p:spPr>
          <a:xfrm rot="10800000" flipV="1">
            <a:off x="418011" y="3564071"/>
            <a:ext cx="9287691" cy="2585323"/>
          </a:xfrm>
          <a:prstGeom prst="rect">
            <a:avLst/>
          </a:prstGeom>
        </p:spPr>
        <p:txBody>
          <a:bodyPr wrap="square">
            <a:spAutoFit/>
          </a:bodyPr>
          <a:lstStyle/>
          <a:p>
            <a:pPr algn="just"/>
            <a:r>
              <a:rPr lang="it-IT" b="1" dirty="0">
                <a:solidFill>
                  <a:schemeClr val="accent1"/>
                </a:solidFill>
                <a:latin typeface="Helvetica" panose="020B0604020202020204" pitchFamily="34" charset="0"/>
                <a:ea typeface="Calibri" panose="020F0502020204030204" pitchFamily="34" charset="0"/>
              </a:rPr>
              <a:t>Ma perché nel </a:t>
            </a:r>
            <a:r>
              <a:rPr lang="it-IT" b="1" dirty="0" smtClean="0">
                <a:solidFill>
                  <a:schemeClr val="accent1"/>
                </a:solidFill>
                <a:latin typeface="Helvetica" panose="020B0604020202020204" pitchFamily="34" charset="0"/>
                <a:ea typeface="Calibri" panose="020F0502020204030204" pitchFamily="34" charset="0"/>
              </a:rPr>
              <a:t>nostro </a:t>
            </a:r>
            <a:r>
              <a:rPr lang="it-IT" b="1" dirty="0">
                <a:solidFill>
                  <a:schemeClr val="accent1"/>
                </a:solidFill>
                <a:latin typeface="Helvetica" panose="020B0604020202020204" pitchFamily="34" charset="0"/>
                <a:ea typeface="Calibri" panose="020F0502020204030204" pitchFamily="34" charset="0"/>
              </a:rPr>
              <a:t>mondo digitale dovrebbe esserci ancora spazio per un'analogica istantanea? Lo ha spiegato bene in poche parole il giovane CEO di Polaroid originals, Oskar Smolokowski. "Negli ultimi anni abbiamo assistito a un forte ritorno della fotografia analogica istantanea. Questa crescente richiesta va ben oltre l'effetto nostalgia. Nel mondo di oggi, frenico e digitale, un oggetto tangibile al di fuori dello schermo dello smartphone diventa un oggetto prezioso. Unico e impossibile da riprodurre". Insomma, in un mondo in cui tutto è ormai liquido e tutto infinitamente riproducibile, il fascino dell'unicità e della tangibilità è ancora intatto, anzi forse è anche più potente</a:t>
            </a:r>
            <a:endParaRPr lang="it-IT" b="1" dirty="0">
              <a:solidFill>
                <a:schemeClr val="accent1"/>
              </a:solidFill>
            </a:endParaRPr>
          </a:p>
        </p:txBody>
      </p:sp>
      <p:sp>
        <p:nvSpPr>
          <p:cNvPr id="5" name="Rettangolo 4"/>
          <p:cNvSpPr/>
          <p:nvPr/>
        </p:nvSpPr>
        <p:spPr>
          <a:xfrm>
            <a:off x="418011" y="1581124"/>
            <a:ext cx="9209313" cy="1973104"/>
          </a:xfrm>
          <a:prstGeom prst="rect">
            <a:avLst/>
          </a:prstGeom>
        </p:spPr>
        <p:txBody>
          <a:bodyPr wrap="square">
            <a:spAutoFit/>
          </a:bodyPr>
          <a:lstStyle/>
          <a:p>
            <a:pPr algn="just">
              <a:lnSpc>
                <a:spcPct val="107000"/>
              </a:lnSpc>
              <a:spcAft>
                <a:spcPts val="800"/>
              </a:spcAft>
            </a:pPr>
            <a:endParaRPr lang="it-IT" dirty="0" smtClean="0">
              <a:solidFill>
                <a:schemeClr val="accent2"/>
              </a:solidFill>
              <a:latin typeface="Helvetica" panose="020B0604020202020204" pitchFamily="34" charset="0"/>
              <a:ea typeface="Calibri" panose="020F0502020204030204" pitchFamily="34" charset="0"/>
              <a:cs typeface="Helvetica" panose="020B0604020202020204" pitchFamily="34" charset="0"/>
            </a:endParaRPr>
          </a:p>
          <a:p>
            <a:pPr algn="just">
              <a:lnSpc>
                <a:spcPct val="107000"/>
              </a:lnSpc>
              <a:spcAft>
                <a:spcPts val="800"/>
              </a:spcAft>
            </a:pPr>
            <a:r>
              <a:rPr lang="it-IT" b="1" dirty="0" smtClean="0">
                <a:solidFill>
                  <a:schemeClr val="accent1"/>
                </a:solidFill>
                <a:latin typeface="Helvetica" panose="020B0604020202020204" pitchFamily="34" charset="0"/>
                <a:ea typeface="Calibri" panose="020F0502020204030204" pitchFamily="34" charset="0"/>
                <a:cs typeface="Helvetica" panose="020B0604020202020204" pitchFamily="34" charset="0"/>
              </a:rPr>
              <a:t>In </a:t>
            </a:r>
            <a:r>
              <a:rPr lang="it-IT" b="1" dirty="0">
                <a:solidFill>
                  <a:schemeClr val="accent1"/>
                </a:solidFill>
                <a:latin typeface="Helvetica" panose="020B0604020202020204" pitchFamily="34" charset="0"/>
                <a:ea typeface="Calibri" panose="020F0502020204030204" pitchFamily="34" charset="0"/>
                <a:cs typeface="Helvetica" panose="020B0604020202020204" pitchFamily="34" charset="0"/>
              </a:rPr>
              <a:t>occasione dell'ottantesimo anniversario della nascita dell'azienda, fondata nel 1937 da  Edwin  Lan, nasce  Polaroid  Originals, un nuovo brand dedicato alla fotografia analogica istantanea che vuole riportare in auge l'iconico marchio che ha ispirato innumerevoli artisti e che è stato parte della cultura popolare per decenni</a:t>
            </a:r>
            <a:r>
              <a:rPr lang="it-IT" dirty="0">
                <a:solidFill>
                  <a:schemeClr val="accent2"/>
                </a:solidFill>
                <a:latin typeface="Helvetica" panose="020B0604020202020204" pitchFamily="34" charset="0"/>
                <a:ea typeface="Calibri" panose="020F0502020204030204" pitchFamily="34" charset="0"/>
                <a:cs typeface="Helvetica" panose="020B0604020202020204" pitchFamily="34" charset="0"/>
              </a:rPr>
              <a:t>. </a:t>
            </a:r>
            <a:r>
              <a:rPr lang="it-IT" dirty="0" smtClean="0">
                <a:solidFill>
                  <a:schemeClr val="accent2"/>
                </a:solidFill>
                <a:latin typeface="Helvetica" panose="020B0604020202020204" pitchFamily="34" charset="0"/>
                <a:ea typeface="Calibri" panose="020F0502020204030204" pitchFamily="34" charset="0"/>
                <a:cs typeface="Helvetica" panose="020B0604020202020204" pitchFamily="34" charset="0"/>
              </a:rPr>
              <a:t> </a:t>
            </a:r>
            <a:endParaRPr lang="it-IT" dirty="0">
              <a:solidFill>
                <a:schemeClr val="accent2"/>
              </a:solidFill>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2166267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496389"/>
            <a:ext cx="8858552" cy="1434011"/>
          </a:xfrm>
        </p:spPr>
        <p:txBody>
          <a:bodyPr/>
          <a:lstStyle/>
          <a:p>
            <a:r>
              <a:rPr lang="it-IT" dirty="0" smtClean="0"/>
              <a:t>                     IMPOSSIBLE  FILM</a:t>
            </a:r>
            <a:endParaRPr lang="it-IT"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08408" y="1807889"/>
            <a:ext cx="3012892" cy="3881437"/>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31862" y="2235097"/>
            <a:ext cx="4704024" cy="3027019"/>
          </a:xfrm>
        </p:spPr>
      </p:pic>
      <p:sp>
        <p:nvSpPr>
          <p:cNvPr id="3" name="Segnaposto numero diapositiva 2"/>
          <p:cNvSpPr>
            <a:spLocks noGrp="1"/>
          </p:cNvSpPr>
          <p:nvPr>
            <p:ph type="sldNum" sz="quarter" idx="12"/>
          </p:nvPr>
        </p:nvSpPr>
        <p:spPr/>
        <p:txBody>
          <a:bodyPr/>
          <a:lstStyle/>
          <a:p>
            <a:fld id="{F33C9282-4604-450B-B8D2-1A8A2DAA0545}" type="slidenum">
              <a:rPr lang="it-IT" smtClean="0"/>
              <a:t>8</a:t>
            </a:fld>
            <a:endParaRPr lang="it-IT"/>
          </a:p>
        </p:txBody>
      </p:sp>
    </p:spTree>
    <p:extLst>
      <p:ext uri="{BB962C8B-B14F-4D97-AF65-F5344CB8AC3E}">
        <p14:creationId xmlns:p14="http://schemas.microsoft.com/office/powerpoint/2010/main" val="1427862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0457" y="1418844"/>
            <a:ext cx="2960914" cy="3693067"/>
          </a:xfrm>
          <a:prstGeom prst="rect">
            <a:avLst/>
          </a:prstGeom>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242" y="1418844"/>
            <a:ext cx="2975343" cy="3693067"/>
          </a:xfrm>
          <a:prstGeom prst="rect">
            <a:avLst/>
          </a:prstGeom>
        </p:spPr>
      </p:pic>
    </p:spTree>
    <p:extLst>
      <p:ext uri="{BB962C8B-B14F-4D97-AF65-F5344CB8AC3E}">
        <p14:creationId xmlns:p14="http://schemas.microsoft.com/office/powerpoint/2010/main" val="3262202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942109"/>
            <a:ext cx="7500015" cy="978132"/>
          </a:xfrm>
        </p:spPr>
        <p:txBody>
          <a:bodyPr>
            <a:normAutofit/>
          </a:bodyPr>
          <a:lstStyle/>
          <a:p>
            <a:pPr algn="ctr"/>
            <a:r>
              <a:rPr lang="it-IT" sz="4400" b="1" dirty="0" smtClean="0"/>
              <a:t>    Polaroid</a:t>
            </a:r>
            <a:endParaRPr lang="it-IT" sz="4400" b="1" dirty="0"/>
          </a:p>
        </p:txBody>
      </p:sp>
      <p:sp>
        <p:nvSpPr>
          <p:cNvPr id="3" name="Segnaposto numero diapositiva 2"/>
          <p:cNvSpPr>
            <a:spLocks noGrp="1"/>
          </p:cNvSpPr>
          <p:nvPr>
            <p:ph type="sldNum" sz="quarter" idx="12"/>
          </p:nvPr>
        </p:nvSpPr>
        <p:spPr/>
        <p:txBody>
          <a:bodyPr/>
          <a:lstStyle/>
          <a:p>
            <a:fld id="{F33C9282-4604-450B-B8D2-1A8A2DAA0545}" type="slidenum">
              <a:rPr lang="it-IT" smtClean="0"/>
              <a:t>10</a:t>
            </a:fld>
            <a:endParaRPr lang="it-IT"/>
          </a:p>
        </p:txBody>
      </p:sp>
      <p:sp>
        <p:nvSpPr>
          <p:cNvPr id="5" name="CasellaDiTesto 4"/>
          <p:cNvSpPr txBox="1"/>
          <p:nvPr/>
        </p:nvSpPr>
        <p:spPr>
          <a:xfrm>
            <a:off x="783771" y="2246811"/>
            <a:ext cx="8490231" cy="2308324"/>
          </a:xfrm>
          <a:prstGeom prst="rect">
            <a:avLst/>
          </a:prstGeom>
          <a:noFill/>
        </p:spPr>
        <p:txBody>
          <a:bodyPr wrap="square" rtlCol="0">
            <a:spAutoFit/>
          </a:bodyPr>
          <a:lstStyle/>
          <a:p>
            <a:pPr algn="just"/>
            <a:r>
              <a:rPr lang="it-IT" sz="2400" b="1" dirty="0" smtClean="0">
                <a:solidFill>
                  <a:schemeClr val="accent1"/>
                </a:solidFill>
              </a:rPr>
              <a:t>«leggere» una Polaroid è come intraprendere uno scavo archeologico: crepe sulla superficie, tonalità, </a:t>
            </a:r>
            <a:r>
              <a:rPr lang="it-IT" sz="2400" b="1" dirty="0" err="1" smtClean="0">
                <a:solidFill>
                  <a:schemeClr val="accent1"/>
                </a:solidFill>
              </a:rPr>
              <a:t>texture</a:t>
            </a:r>
            <a:r>
              <a:rPr lang="it-IT" sz="2400" b="1" dirty="0" smtClean="0">
                <a:solidFill>
                  <a:schemeClr val="accent1"/>
                </a:solidFill>
              </a:rPr>
              <a:t>, e imperfezioni rivelano molto  più di quanto è rappresentato nell’immagine. Possiamo guardare attraverso la foto come fosse il buco di una serratura sul passato</a:t>
            </a:r>
            <a:r>
              <a:rPr lang="it-IT" sz="2400" dirty="0" smtClean="0">
                <a:solidFill>
                  <a:schemeClr val="accent2"/>
                </a:solidFill>
              </a:rPr>
              <a:t>. </a:t>
            </a:r>
            <a:endParaRPr lang="it-IT" sz="2400" dirty="0">
              <a:solidFill>
                <a:schemeClr val="accent2"/>
              </a:solidFill>
            </a:endParaRPr>
          </a:p>
        </p:txBody>
      </p:sp>
    </p:spTree>
    <p:extLst>
      <p:ext uri="{BB962C8B-B14F-4D97-AF65-F5344CB8AC3E}">
        <p14:creationId xmlns:p14="http://schemas.microsoft.com/office/powerpoint/2010/main" val="4712728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983672"/>
            <a:ext cx="8596668" cy="900545"/>
          </a:xfrm>
        </p:spPr>
        <p:txBody>
          <a:bodyPr/>
          <a:lstStyle/>
          <a:p>
            <a:r>
              <a:rPr lang="it-IT" dirty="0" smtClean="0"/>
              <a:t>         L’annullamento dell’Immagine </a:t>
            </a:r>
            <a:endParaRPr lang="it-IT"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217235" y="2160588"/>
            <a:ext cx="3104318" cy="3881437"/>
          </a:xfrm>
        </p:spPr>
      </p:pic>
      <p:pic>
        <p:nvPicPr>
          <p:cNvPr id="8" name="Segnaposto contenuto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29691" y="2160588"/>
            <a:ext cx="3104318" cy="3881437"/>
          </a:xfrm>
        </p:spPr>
      </p:pic>
      <p:sp>
        <p:nvSpPr>
          <p:cNvPr id="3" name="Segnaposto numero diapositiva 2"/>
          <p:cNvSpPr>
            <a:spLocks noGrp="1"/>
          </p:cNvSpPr>
          <p:nvPr>
            <p:ph type="sldNum" sz="quarter" idx="12"/>
          </p:nvPr>
        </p:nvSpPr>
        <p:spPr/>
        <p:txBody>
          <a:bodyPr/>
          <a:lstStyle/>
          <a:p>
            <a:fld id="{F33C9282-4604-450B-B8D2-1A8A2DAA0545}" type="slidenum">
              <a:rPr lang="it-IT" smtClean="0"/>
              <a:t>11</a:t>
            </a:fld>
            <a:endParaRPr lang="it-IT"/>
          </a:p>
        </p:txBody>
      </p:sp>
    </p:spTree>
    <p:extLst>
      <p:ext uri="{BB962C8B-B14F-4D97-AF65-F5344CB8AC3E}">
        <p14:creationId xmlns:p14="http://schemas.microsoft.com/office/powerpoint/2010/main" val="37361318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92776" y="809897"/>
            <a:ext cx="8281225" cy="1120503"/>
          </a:xfrm>
        </p:spPr>
        <p:txBody>
          <a:bodyPr>
            <a:normAutofit fontScale="90000"/>
          </a:bodyPr>
          <a:lstStyle/>
          <a:p>
            <a:r>
              <a:rPr lang="it-IT" dirty="0" smtClean="0"/>
              <a:t> </a:t>
            </a:r>
            <a:r>
              <a:rPr lang="it-IT" dirty="0" err="1" smtClean="0"/>
              <a:t>Edges</a:t>
            </a:r>
            <a:r>
              <a:rPr lang="it-IT" dirty="0" smtClean="0"/>
              <a:t> of </a:t>
            </a:r>
            <a:r>
              <a:rPr lang="it-IT" dirty="0" err="1" smtClean="0"/>
              <a:t>illusion</a:t>
            </a:r>
            <a:r>
              <a:rPr lang="it-IT" dirty="0" smtClean="0"/>
              <a:t> – I confini dell’illusione   </a:t>
            </a:r>
            <a:endParaRPr lang="it-IT" dirty="0"/>
          </a:p>
        </p:txBody>
      </p:sp>
      <p:pic>
        <p:nvPicPr>
          <p:cNvPr id="6" name="Segnaposto contenuto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376285" y="1930400"/>
            <a:ext cx="2851265" cy="3877887"/>
          </a:xfrm>
        </p:spPr>
      </p:pic>
      <p:pic>
        <p:nvPicPr>
          <p:cNvPr id="8" name="Segnaposto contenuto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319132" y="1926850"/>
            <a:ext cx="2863287" cy="3881437"/>
          </a:xfrm>
        </p:spPr>
      </p:pic>
      <p:sp>
        <p:nvSpPr>
          <p:cNvPr id="3" name="Segnaposto numero diapositiva 2"/>
          <p:cNvSpPr>
            <a:spLocks noGrp="1"/>
          </p:cNvSpPr>
          <p:nvPr>
            <p:ph type="sldNum" sz="quarter" idx="12"/>
          </p:nvPr>
        </p:nvSpPr>
        <p:spPr/>
        <p:txBody>
          <a:bodyPr/>
          <a:lstStyle/>
          <a:p>
            <a:fld id="{F33C9282-4604-450B-B8D2-1A8A2DAA0545}" type="slidenum">
              <a:rPr lang="it-IT" smtClean="0"/>
              <a:t>12</a:t>
            </a:fld>
            <a:endParaRPr lang="it-IT"/>
          </a:p>
        </p:txBody>
      </p:sp>
    </p:spTree>
    <p:extLst>
      <p:ext uri="{BB962C8B-B14F-4D97-AF65-F5344CB8AC3E}">
        <p14:creationId xmlns:p14="http://schemas.microsoft.com/office/powerpoint/2010/main" val="8856297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853" y="548639"/>
            <a:ext cx="4619261" cy="5773783"/>
          </a:xfrm>
          <a:prstGeom prst="rect">
            <a:avLst/>
          </a:prstGeom>
        </p:spPr>
      </p:pic>
    </p:spTree>
    <p:extLst>
      <p:ext uri="{BB962C8B-B14F-4D97-AF65-F5344CB8AC3E}">
        <p14:creationId xmlns:p14="http://schemas.microsoft.com/office/powerpoint/2010/main" val="1260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886690"/>
            <a:ext cx="8596668" cy="1043709"/>
          </a:xfrm>
        </p:spPr>
        <p:txBody>
          <a:bodyPr/>
          <a:lstStyle/>
          <a:p>
            <a:pPr algn="ctr"/>
            <a:r>
              <a:rPr lang="it-IT" dirty="0" smtClean="0"/>
              <a:t>   </a:t>
            </a:r>
            <a:r>
              <a:rPr lang="it-IT" sz="4000" b="1" dirty="0" smtClean="0"/>
              <a:t>Sinopie e metafore</a:t>
            </a:r>
            <a:endParaRPr lang="it-IT" sz="4000" b="1"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448452" y="2046937"/>
            <a:ext cx="3142211" cy="3877887"/>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342353" y="1975074"/>
            <a:ext cx="3160374" cy="3951526"/>
          </a:xfrm>
        </p:spPr>
      </p:pic>
      <p:sp>
        <p:nvSpPr>
          <p:cNvPr id="3" name="Segnaposto numero diapositiva 2"/>
          <p:cNvSpPr>
            <a:spLocks noGrp="1"/>
          </p:cNvSpPr>
          <p:nvPr>
            <p:ph type="sldNum" sz="quarter" idx="12"/>
          </p:nvPr>
        </p:nvSpPr>
        <p:spPr/>
        <p:txBody>
          <a:bodyPr/>
          <a:lstStyle/>
          <a:p>
            <a:fld id="{F33C9282-4604-450B-B8D2-1A8A2DAA0545}" type="slidenum">
              <a:rPr lang="it-IT" smtClean="0"/>
              <a:t>14</a:t>
            </a:fld>
            <a:endParaRPr lang="it-IT"/>
          </a:p>
        </p:txBody>
      </p:sp>
    </p:spTree>
    <p:extLst>
      <p:ext uri="{BB962C8B-B14F-4D97-AF65-F5344CB8AC3E}">
        <p14:creationId xmlns:p14="http://schemas.microsoft.com/office/powerpoint/2010/main" val="23110026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554182"/>
            <a:ext cx="8596668" cy="1320800"/>
          </a:xfrm>
        </p:spPr>
        <p:txBody>
          <a:bodyPr>
            <a:normAutofit/>
          </a:bodyPr>
          <a:lstStyle/>
          <a:p>
            <a:pPr algn="ctr"/>
            <a:r>
              <a:rPr lang="it-IT" sz="4000" b="1" dirty="0" smtClean="0"/>
              <a:t>Sinopie e metafore </a:t>
            </a:r>
            <a:endParaRPr lang="it-IT" sz="4000" b="1"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341742" y="1598885"/>
            <a:ext cx="3120940" cy="3881437"/>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84633" y="1598885"/>
            <a:ext cx="3167418" cy="3881437"/>
          </a:xfrm>
        </p:spPr>
      </p:pic>
      <p:sp>
        <p:nvSpPr>
          <p:cNvPr id="3" name="Segnaposto numero diapositiva 2"/>
          <p:cNvSpPr>
            <a:spLocks noGrp="1"/>
          </p:cNvSpPr>
          <p:nvPr>
            <p:ph type="sldNum" sz="quarter" idx="12"/>
          </p:nvPr>
        </p:nvSpPr>
        <p:spPr/>
        <p:txBody>
          <a:bodyPr/>
          <a:lstStyle/>
          <a:p>
            <a:fld id="{F33C9282-4604-450B-B8D2-1A8A2DAA0545}" type="slidenum">
              <a:rPr lang="it-IT" smtClean="0"/>
              <a:t>15</a:t>
            </a:fld>
            <a:endParaRPr lang="it-IT"/>
          </a:p>
        </p:txBody>
      </p:sp>
    </p:spTree>
    <p:extLst>
      <p:ext uri="{BB962C8B-B14F-4D97-AF65-F5344CB8AC3E}">
        <p14:creationId xmlns:p14="http://schemas.microsoft.com/office/powerpoint/2010/main" val="30795679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20437" y="914400"/>
            <a:ext cx="8553566" cy="1016000"/>
          </a:xfrm>
        </p:spPr>
        <p:txBody>
          <a:bodyPr>
            <a:normAutofit/>
          </a:bodyPr>
          <a:lstStyle/>
          <a:p>
            <a:pPr algn="ctr"/>
            <a:r>
              <a:rPr lang="it-IT" sz="4000" b="1" dirty="0" smtClean="0"/>
              <a:t>    La rappresentazione del metodo   </a:t>
            </a:r>
            <a:endParaRPr lang="it-IT" sz="4000" b="1"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302427" y="2160588"/>
            <a:ext cx="2933934" cy="3881437"/>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92322" y="2159924"/>
            <a:ext cx="2671972" cy="3881437"/>
          </a:xfrm>
        </p:spPr>
      </p:pic>
      <p:sp>
        <p:nvSpPr>
          <p:cNvPr id="3" name="Segnaposto numero diapositiva 2"/>
          <p:cNvSpPr>
            <a:spLocks noGrp="1"/>
          </p:cNvSpPr>
          <p:nvPr>
            <p:ph type="sldNum" sz="quarter" idx="12"/>
          </p:nvPr>
        </p:nvSpPr>
        <p:spPr/>
        <p:txBody>
          <a:bodyPr/>
          <a:lstStyle/>
          <a:p>
            <a:fld id="{F33C9282-4604-450B-B8D2-1A8A2DAA0545}" type="slidenum">
              <a:rPr lang="it-IT" smtClean="0"/>
              <a:t>16</a:t>
            </a:fld>
            <a:endParaRPr lang="it-IT"/>
          </a:p>
        </p:txBody>
      </p:sp>
    </p:spTree>
    <p:extLst>
      <p:ext uri="{BB962C8B-B14F-4D97-AF65-F5344CB8AC3E}">
        <p14:creationId xmlns:p14="http://schemas.microsoft.com/office/powerpoint/2010/main" val="39785653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1039090"/>
            <a:ext cx="8596668" cy="891309"/>
          </a:xfrm>
        </p:spPr>
        <p:txBody>
          <a:bodyPr>
            <a:normAutofit/>
          </a:bodyPr>
          <a:lstStyle/>
          <a:p>
            <a:pPr algn="ctr"/>
            <a:r>
              <a:rPr lang="it-IT" sz="4000" dirty="0" smtClean="0"/>
              <a:t>  Impossible film </a:t>
            </a:r>
            <a:endParaRPr lang="it-IT" sz="4000" dirty="0"/>
          </a:p>
        </p:txBody>
      </p:sp>
      <p:pic>
        <p:nvPicPr>
          <p:cNvPr id="9" name="Segnaposto contenuto 8"/>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81911" y="2160588"/>
            <a:ext cx="3174965" cy="3881437"/>
          </a:xfrm>
        </p:spPr>
      </p:pic>
      <p:pic>
        <p:nvPicPr>
          <p:cNvPr id="8" name="Segnaposto contenuto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543607" y="2160588"/>
            <a:ext cx="3139868" cy="3880773"/>
          </a:xfrm>
        </p:spPr>
      </p:pic>
      <p:sp>
        <p:nvSpPr>
          <p:cNvPr id="3" name="Segnaposto numero diapositiva 2"/>
          <p:cNvSpPr>
            <a:spLocks noGrp="1"/>
          </p:cNvSpPr>
          <p:nvPr>
            <p:ph type="sldNum" sz="quarter" idx="12"/>
          </p:nvPr>
        </p:nvSpPr>
        <p:spPr/>
        <p:txBody>
          <a:bodyPr/>
          <a:lstStyle/>
          <a:p>
            <a:fld id="{F33C9282-4604-450B-B8D2-1A8A2DAA0545}" type="slidenum">
              <a:rPr lang="it-IT" smtClean="0"/>
              <a:t>17</a:t>
            </a:fld>
            <a:endParaRPr lang="it-IT"/>
          </a:p>
        </p:txBody>
      </p:sp>
    </p:spTree>
    <p:extLst>
      <p:ext uri="{BB962C8B-B14F-4D97-AF65-F5344CB8AC3E}">
        <p14:creationId xmlns:p14="http://schemas.microsoft.com/office/powerpoint/2010/main" val="41692193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942108"/>
            <a:ext cx="8596668" cy="988291"/>
          </a:xfrm>
        </p:spPr>
        <p:txBody>
          <a:bodyPr>
            <a:normAutofit/>
          </a:bodyPr>
          <a:lstStyle/>
          <a:p>
            <a:pPr algn="ctr"/>
            <a:r>
              <a:rPr lang="it-IT" sz="4000" dirty="0" smtClean="0"/>
              <a:t>Impossible film </a:t>
            </a:r>
            <a:endParaRPr lang="it-IT" sz="4000"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65037" y="2164441"/>
            <a:ext cx="3208713" cy="3873731"/>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550401" y="2160588"/>
            <a:ext cx="3262898" cy="3881437"/>
          </a:xfrm>
        </p:spPr>
      </p:pic>
      <p:sp>
        <p:nvSpPr>
          <p:cNvPr id="3" name="Segnaposto numero diapositiva 2"/>
          <p:cNvSpPr>
            <a:spLocks noGrp="1"/>
          </p:cNvSpPr>
          <p:nvPr>
            <p:ph type="sldNum" sz="quarter" idx="12"/>
          </p:nvPr>
        </p:nvSpPr>
        <p:spPr/>
        <p:txBody>
          <a:bodyPr/>
          <a:lstStyle/>
          <a:p>
            <a:fld id="{F33C9282-4604-450B-B8D2-1A8A2DAA0545}" type="slidenum">
              <a:rPr lang="it-IT" smtClean="0"/>
              <a:t>18</a:t>
            </a:fld>
            <a:endParaRPr lang="it-IT"/>
          </a:p>
        </p:txBody>
      </p:sp>
    </p:spTree>
    <p:extLst>
      <p:ext uri="{BB962C8B-B14F-4D97-AF65-F5344CB8AC3E}">
        <p14:creationId xmlns:p14="http://schemas.microsoft.com/office/powerpoint/2010/main" val="1626356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dirty="0" smtClean="0"/>
              <a:t>Impossible film </a:t>
            </a:r>
            <a:endParaRPr lang="it-IT" sz="4000"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71155" y="2160588"/>
            <a:ext cx="3196477" cy="3881437"/>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00744" y="2288076"/>
            <a:ext cx="3058347" cy="3753949"/>
          </a:xfrm>
        </p:spPr>
      </p:pic>
      <p:sp>
        <p:nvSpPr>
          <p:cNvPr id="3" name="Segnaposto numero diapositiva 2"/>
          <p:cNvSpPr>
            <a:spLocks noGrp="1"/>
          </p:cNvSpPr>
          <p:nvPr>
            <p:ph type="sldNum" sz="quarter" idx="12"/>
          </p:nvPr>
        </p:nvSpPr>
        <p:spPr/>
        <p:txBody>
          <a:bodyPr/>
          <a:lstStyle/>
          <a:p>
            <a:fld id="{F33C9282-4604-450B-B8D2-1A8A2DAA0545}" type="slidenum">
              <a:rPr lang="it-IT" smtClean="0"/>
              <a:t>19</a:t>
            </a:fld>
            <a:endParaRPr lang="it-IT"/>
          </a:p>
        </p:txBody>
      </p:sp>
    </p:spTree>
    <p:extLst>
      <p:ext uri="{BB962C8B-B14F-4D97-AF65-F5344CB8AC3E}">
        <p14:creationId xmlns:p14="http://schemas.microsoft.com/office/powerpoint/2010/main" val="2697493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dirty="0" smtClean="0"/>
              <a:t>Impossible film </a:t>
            </a:r>
            <a:endParaRPr lang="it-IT" sz="4000"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217235" y="2160588"/>
            <a:ext cx="3104318" cy="3881437"/>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29691" y="2160588"/>
            <a:ext cx="3104318" cy="3881437"/>
          </a:xfrm>
        </p:spPr>
      </p:pic>
      <p:sp>
        <p:nvSpPr>
          <p:cNvPr id="3" name="Segnaposto numero diapositiva 2"/>
          <p:cNvSpPr>
            <a:spLocks noGrp="1"/>
          </p:cNvSpPr>
          <p:nvPr>
            <p:ph type="sldNum" sz="quarter" idx="12"/>
          </p:nvPr>
        </p:nvSpPr>
        <p:spPr/>
        <p:txBody>
          <a:bodyPr/>
          <a:lstStyle/>
          <a:p>
            <a:fld id="{F33C9282-4604-450B-B8D2-1A8A2DAA0545}" type="slidenum">
              <a:rPr lang="it-IT" smtClean="0"/>
              <a:t>20</a:t>
            </a:fld>
            <a:endParaRPr lang="it-IT"/>
          </a:p>
        </p:txBody>
      </p:sp>
    </p:spTree>
    <p:extLst>
      <p:ext uri="{BB962C8B-B14F-4D97-AF65-F5344CB8AC3E}">
        <p14:creationId xmlns:p14="http://schemas.microsoft.com/office/powerpoint/2010/main" val="25104162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144" y="655948"/>
            <a:ext cx="7562088" cy="5330952"/>
          </a:xfrm>
          <a:prstGeom prst="rect">
            <a:avLst/>
          </a:prstGeom>
        </p:spPr>
      </p:pic>
      <p:sp>
        <p:nvSpPr>
          <p:cNvPr id="3" name="Segnaposto numero diapositiva 2"/>
          <p:cNvSpPr>
            <a:spLocks noGrp="1"/>
          </p:cNvSpPr>
          <p:nvPr>
            <p:ph type="sldNum" sz="quarter" idx="12"/>
          </p:nvPr>
        </p:nvSpPr>
        <p:spPr/>
        <p:txBody>
          <a:bodyPr/>
          <a:lstStyle/>
          <a:p>
            <a:fld id="{F33C9282-4604-450B-B8D2-1A8A2DAA0545}" type="slidenum">
              <a:rPr lang="it-IT" smtClean="0"/>
              <a:t>21</a:t>
            </a:fld>
            <a:endParaRPr lang="it-IT"/>
          </a:p>
        </p:txBody>
      </p:sp>
    </p:spTree>
    <p:extLst>
      <p:ext uri="{BB962C8B-B14F-4D97-AF65-F5344CB8AC3E}">
        <p14:creationId xmlns:p14="http://schemas.microsoft.com/office/powerpoint/2010/main" val="3253826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88170" y="1409952"/>
            <a:ext cx="8596668" cy="599141"/>
          </a:xfrm>
        </p:spPr>
        <p:txBody>
          <a:bodyPr>
            <a:normAutofit fontScale="90000"/>
          </a:bodyPr>
          <a:lstStyle/>
          <a:p>
            <a:r>
              <a:rPr lang="it-IT" dirty="0" smtClean="0"/>
              <a:t>                  </a:t>
            </a:r>
            <a:r>
              <a:rPr lang="it-IT" sz="4400" dirty="0" smtClean="0"/>
              <a:t>Lo studio del pittore</a:t>
            </a:r>
            <a:endParaRPr lang="it-IT" sz="4400"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81546" y="2530773"/>
            <a:ext cx="4507976" cy="3178413"/>
          </a:xfrm>
        </p:spPr>
      </p:pic>
      <p:pic>
        <p:nvPicPr>
          <p:cNvPr id="7" name="Segnaposto contenuto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89525" y="2532063"/>
            <a:ext cx="4184650" cy="3138487"/>
          </a:xfrm>
        </p:spPr>
      </p:pic>
      <p:sp>
        <p:nvSpPr>
          <p:cNvPr id="3" name="Segnaposto numero diapositiva 2"/>
          <p:cNvSpPr>
            <a:spLocks noGrp="1"/>
          </p:cNvSpPr>
          <p:nvPr>
            <p:ph type="sldNum" sz="quarter" idx="12"/>
          </p:nvPr>
        </p:nvSpPr>
        <p:spPr/>
        <p:txBody>
          <a:bodyPr/>
          <a:lstStyle/>
          <a:p>
            <a:fld id="{F33C9282-4604-450B-B8D2-1A8A2DAA0545}" type="slidenum">
              <a:rPr lang="it-IT" smtClean="0"/>
              <a:t>22</a:t>
            </a:fld>
            <a:endParaRPr lang="it-IT"/>
          </a:p>
        </p:txBody>
      </p:sp>
    </p:spTree>
    <p:extLst>
      <p:ext uri="{BB962C8B-B14F-4D97-AF65-F5344CB8AC3E}">
        <p14:creationId xmlns:p14="http://schemas.microsoft.com/office/powerpoint/2010/main" val="8277607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1071282"/>
          </a:xfrm>
        </p:spPr>
        <p:txBody>
          <a:bodyPr/>
          <a:lstStyle/>
          <a:p>
            <a:r>
              <a:rPr lang="it-IT" dirty="0" smtClean="0"/>
              <a:t>       Lo studio del pittore :  IL TEMPO </a:t>
            </a:r>
            <a:endParaRPr lang="it-IT" dirty="0"/>
          </a:p>
        </p:txBody>
      </p:sp>
      <p:pic>
        <p:nvPicPr>
          <p:cNvPr id="6" name="Segnaposto contenuto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325057" y="1588409"/>
            <a:ext cx="3316216" cy="4451841"/>
          </a:xfrm>
        </p:spPr>
      </p:pic>
      <p:pic>
        <p:nvPicPr>
          <p:cNvPr id="5" name="Segnaposto contenuto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88996" y="1635190"/>
            <a:ext cx="3572392" cy="4450753"/>
          </a:xfrm>
        </p:spPr>
      </p:pic>
      <p:sp>
        <p:nvSpPr>
          <p:cNvPr id="3" name="Segnaposto numero diapositiva 2"/>
          <p:cNvSpPr>
            <a:spLocks noGrp="1"/>
          </p:cNvSpPr>
          <p:nvPr>
            <p:ph type="sldNum" sz="quarter" idx="12"/>
          </p:nvPr>
        </p:nvSpPr>
        <p:spPr/>
        <p:txBody>
          <a:bodyPr/>
          <a:lstStyle/>
          <a:p>
            <a:fld id="{F33C9282-4604-450B-B8D2-1A8A2DAA0545}" type="slidenum">
              <a:rPr lang="it-IT" smtClean="0"/>
              <a:t>23</a:t>
            </a:fld>
            <a:endParaRPr lang="it-IT"/>
          </a:p>
        </p:txBody>
      </p:sp>
    </p:spTree>
    <p:extLst>
      <p:ext uri="{BB962C8B-B14F-4D97-AF65-F5344CB8AC3E}">
        <p14:creationId xmlns:p14="http://schemas.microsoft.com/office/powerpoint/2010/main" val="6746585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1071282"/>
          </a:xfrm>
        </p:spPr>
        <p:txBody>
          <a:bodyPr/>
          <a:lstStyle/>
          <a:p>
            <a:r>
              <a:rPr lang="it-IT" dirty="0" smtClean="0"/>
              <a:t>       Lo studio del pittore :  IL TEMPO </a:t>
            </a:r>
            <a:endParaRPr lang="it-IT" dirty="0"/>
          </a:p>
        </p:txBody>
      </p:sp>
      <p:pic>
        <p:nvPicPr>
          <p:cNvPr id="9" name="Segnaposto contenuto 8"/>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034144" y="1680882"/>
            <a:ext cx="4397799" cy="4452695"/>
          </a:xfrm>
        </p:spPr>
      </p:pic>
      <p:sp>
        <p:nvSpPr>
          <p:cNvPr id="3" name="Segnaposto numero diapositiva 2"/>
          <p:cNvSpPr>
            <a:spLocks noGrp="1"/>
          </p:cNvSpPr>
          <p:nvPr>
            <p:ph type="sldNum" sz="quarter" idx="12"/>
          </p:nvPr>
        </p:nvSpPr>
        <p:spPr/>
        <p:txBody>
          <a:bodyPr/>
          <a:lstStyle/>
          <a:p>
            <a:fld id="{F33C9282-4604-450B-B8D2-1A8A2DAA0545}" type="slidenum">
              <a:rPr lang="it-IT" smtClean="0"/>
              <a:t>24</a:t>
            </a:fld>
            <a:endParaRPr lang="it-IT"/>
          </a:p>
        </p:txBody>
      </p:sp>
    </p:spTree>
    <p:extLst>
      <p:ext uri="{BB962C8B-B14F-4D97-AF65-F5344CB8AC3E}">
        <p14:creationId xmlns:p14="http://schemas.microsoft.com/office/powerpoint/2010/main" val="469975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803564"/>
            <a:ext cx="8596668" cy="1126836"/>
          </a:xfrm>
        </p:spPr>
        <p:txBody>
          <a:bodyPr>
            <a:normAutofit/>
          </a:bodyPr>
          <a:lstStyle/>
          <a:p>
            <a:pPr algn="ctr"/>
            <a:r>
              <a:rPr lang="it-IT" sz="4400" b="1" dirty="0" smtClean="0"/>
              <a:t>  Il tempo </a:t>
            </a:r>
            <a:endParaRPr lang="it-IT" sz="4400" b="1"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74889" y="2160588"/>
            <a:ext cx="2589010" cy="3881437"/>
          </a:xfrm>
        </p:spPr>
      </p:pic>
      <p:pic>
        <p:nvPicPr>
          <p:cNvPr id="8" name="Segnaposto contenuto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906046" y="2160588"/>
            <a:ext cx="2551607" cy="3881437"/>
          </a:xfrm>
        </p:spPr>
      </p:pic>
      <p:sp>
        <p:nvSpPr>
          <p:cNvPr id="3" name="Segnaposto numero diapositiva 2"/>
          <p:cNvSpPr>
            <a:spLocks noGrp="1"/>
          </p:cNvSpPr>
          <p:nvPr>
            <p:ph type="sldNum" sz="quarter" idx="12"/>
          </p:nvPr>
        </p:nvSpPr>
        <p:spPr/>
        <p:txBody>
          <a:bodyPr/>
          <a:lstStyle/>
          <a:p>
            <a:fld id="{F33C9282-4604-450B-B8D2-1A8A2DAA0545}" type="slidenum">
              <a:rPr lang="it-IT" smtClean="0"/>
              <a:t>25</a:t>
            </a:fld>
            <a:endParaRPr lang="it-IT"/>
          </a:p>
        </p:txBody>
      </p:sp>
    </p:spTree>
    <p:extLst>
      <p:ext uri="{BB962C8B-B14F-4D97-AF65-F5344CB8AC3E}">
        <p14:creationId xmlns:p14="http://schemas.microsoft.com/office/powerpoint/2010/main" val="16343411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smtClean="0"/>
              <a:t>Lo Studio : la quadreria</a:t>
            </a:r>
            <a:endParaRPr lang="it-IT" sz="4000" b="1"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78743" y="2727628"/>
            <a:ext cx="4181302" cy="2747356"/>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91199" y="2910508"/>
            <a:ext cx="4181302" cy="2381596"/>
          </a:xfrm>
        </p:spPr>
      </p:pic>
      <p:sp>
        <p:nvSpPr>
          <p:cNvPr id="3" name="Segnaposto numero diapositiva 2"/>
          <p:cNvSpPr>
            <a:spLocks noGrp="1"/>
          </p:cNvSpPr>
          <p:nvPr>
            <p:ph type="sldNum" sz="quarter" idx="12"/>
          </p:nvPr>
        </p:nvSpPr>
        <p:spPr/>
        <p:txBody>
          <a:bodyPr/>
          <a:lstStyle/>
          <a:p>
            <a:fld id="{F33C9282-4604-450B-B8D2-1A8A2DAA0545}" type="slidenum">
              <a:rPr lang="it-IT" smtClean="0"/>
              <a:t>26</a:t>
            </a:fld>
            <a:endParaRPr lang="it-IT"/>
          </a:p>
        </p:txBody>
      </p:sp>
    </p:spTree>
    <p:extLst>
      <p:ext uri="{BB962C8B-B14F-4D97-AF65-F5344CB8AC3E}">
        <p14:creationId xmlns:p14="http://schemas.microsoft.com/office/powerpoint/2010/main" val="28729794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942109"/>
            <a:ext cx="8596668" cy="988291"/>
          </a:xfrm>
        </p:spPr>
        <p:txBody>
          <a:bodyPr/>
          <a:lstStyle/>
          <a:p>
            <a:r>
              <a:rPr lang="it-IT" dirty="0" smtClean="0"/>
              <a:t>Confronti : Ercole De Roberti - Vannozzi </a:t>
            </a:r>
            <a:endParaRPr lang="it-IT"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77863" y="2209167"/>
            <a:ext cx="4183062" cy="3784279"/>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801937" y="2577999"/>
            <a:ext cx="2759825" cy="3046615"/>
          </a:xfrm>
        </p:spPr>
      </p:pic>
      <p:sp>
        <p:nvSpPr>
          <p:cNvPr id="3" name="Segnaposto numero diapositiva 2"/>
          <p:cNvSpPr>
            <a:spLocks noGrp="1"/>
          </p:cNvSpPr>
          <p:nvPr>
            <p:ph type="sldNum" sz="quarter" idx="12"/>
          </p:nvPr>
        </p:nvSpPr>
        <p:spPr/>
        <p:txBody>
          <a:bodyPr/>
          <a:lstStyle/>
          <a:p>
            <a:fld id="{F33C9282-4604-450B-B8D2-1A8A2DAA0545}" type="slidenum">
              <a:rPr lang="it-IT" smtClean="0"/>
              <a:t>27</a:t>
            </a:fld>
            <a:endParaRPr lang="it-IT"/>
          </a:p>
        </p:txBody>
      </p:sp>
    </p:spTree>
    <p:extLst>
      <p:ext uri="{BB962C8B-B14F-4D97-AF65-F5344CB8AC3E}">
        <p14:creationId xmlns:p14="http://schemas.microsoft.com/office/powerpoint/2010/main" val="7679019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30310" y="5486400"/>
            <a:ext cx="4146997" cy="566670"/>
          </a:xfrm>
        </p:spPr>
        <p:txBody>
          <a:bodyPr>
            <a:normAutofit/>
          </a:bodyPr>
          <a:lstStyle/>
          <a:p>
            <a:r>
              <a:rPr lang="it-IT" sz="2200" dirty="0" smtClean="0"/>
              <a:t>  Matisse: “I </a:t>
            </a:r>
            <a:r>
              <a:rPr lang="it-IT" sz="2200" dirty="0"/>
              <a:t>pesci rossi</a:t>
            </a:r>
            <a:r>
              <a:rPr lang="it-IT" sz="2200" dirty="0" smtClean="0"/>
              <a:t>”,1913</a:t>
            </a:r>
            <a:endParaRPr lang="it-IT" sz="2000" dirty="0"/>
          </a:p>
        </p:txBody>
      </p:sp>
      <p:pic>
        <p:nvPicPr>
          <p:cNvPr id="7" name="Segnaposto contenuto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521336" y="1004888"/>
            <a:ext cx="4196140" cy="5176972"/>
          </a:xfrm>
        </p:spPr>
      </p:pic>
      <p:pic>
        <p:nvPicPr>
          <p:cNvPr id="1026" name="Picture 2" descr="Immagine correlat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639392" y="1004888"/>
            <a:ext cx="2837919" cy="421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578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contenuto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35668" y="1088030"/>
            <a:ext cx="3675888" cy="4867656"/>
          </a:xfrm>
        </p:spPr>
      </p:pic>
      <p:sp>
        <p:nvSpPr>
          <p:cNvPr id="7" name="Segnaposto testo 6"/>
          <p:cNvSpPr>
            <a:spLocks noGrp="1"/>
          </p:cNvSpPr>
          <p:nvPr>
            <p:ph type="body" sz="half" idx="2"/>
          </p:nvPr>
        </p:nvSpPr>
        <p:spPr>
          <a:xfrm>
            <a:off x="944160" y="5344732"/>
            <a:ext cx="5031636" cy="708338"/>
          </a:xfrm>
        </p:spPr>
        <p:txBody>
          <a:bodyPr>
            <a:normAutofit fontScale="92500" lnSpcReduction="20000"/>
          </a:bodyPr>
          <a:lstStyle/>
          <a:p>
            <a:r>
              <a:rPr lang="it-IT" sz="2000" i="1" dirty="0" smtClean="0">
                <a:solidFill>
                  <a:schemeClr val="accent2"/>
                </a:solidFill>
              </a:rPr>
              <a:t>             Caspar </a:t>
            </a:r>
            <a:r>
              <a:rPr lang="it-IT" sz="2000" i="1" dirty="0">
                <a:solidFill>
                  <a:schemeClr val="accent2"/>
                </a:solidFill>
              </a:rPr>
              <a:t>David </a:t>
            </a:r>
            <a:r>
              <a:rPr lang="it-IT" sz="2000" i="1" dirty="0" smtClean="0">
                <a:solidFill>
                  <a:schemeClr val="accent2"/>
                </a:solidFill>
              </a:rPr>
              <a:t>Friedrich</a:t>
            </a:r>
          </a:p>
          <a:p>
            <a:r>
              <a:rPr lang="it-IT" sz="2000" i="1" dirty="0" smtClean="0">
                <a:solidFill>
                  <a:schemeClr val="accent2"/>
                </a:solidFill>
              </a:rPr>
              <a:t>      Il </a:t>
            </a:r>
            <a:r>
              <a:rPr lang="it-IT" sz="2000" i="1" dirty="0">
                <a:solidFill>
                  <a:schemeClr val="accent2"/>
                </a:solidFill>
              </a:rPr>
              <a:t>naufragio della </a:t>
            </a:r>
            <a:r>
              <a:rPr lang="it-IT" sz="2000" i="1" dirty="0" smtClean="0">
                <a:solidFill>
                  <a:schemeClr val="accent2"/>
                </a:solidFill>
              </a:rPr>
              <a:t>speranza, 1824</a:t>
            </a:r>
            <a:endParaRPr lang="it-IT" sz="2000" dirty="0">
              <a:solidFill>
                <a:schemeClr val="accent2"/>
              </a:solidFill>
            </a:endParaRPr>
          </a:p>
        </p:txBody>
      </p:sp>
      <p:pic>
        <p:nvPicPr>
          <p:cNvPr id="2050" name="Picture 2" descr="Immagine correla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4022" y="1300765"/>
            <a:ext cx="4556729" cy="340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238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858982"/>
            <a:ext cx="8596668" cy="1071418"/>
          </a:xfrm>
        </p:spPr>
        <p:txBody>
          <a:bodyPr/>
          <a:lstStyle/>
          <a:p>
            <a:pPr algn="ctr"/>
            <a:r>
              <a:rPr lang="it-IT" dirty="0" smtClean="0"/>
              <a:t>Confronti : Bonnard - Vannozzi</a:t>
            </a:r>
            <a:endParaRPr lang="it-IT" dirty="0"/>
          </a:p>
        </p:txBody>
      </p:sp>
      <p:pic>
        <p:nvPicPr>
          <p:cNvPr id="7" name="Segnaposto contenuto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98507" y="2160589"/>
            <a:ext cx="3629825" cy="3754582"/>
          </a:xfrm>
        </p:spPr>
      </p:pic>
      <p:pic>
        <p:nvPicPr>
          <p:cNvPr id="8" name="Segnaposto contenuto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138922" y="2119745"/>
            <a:ext cx="3912967" cy="3795426"/>
          </a:xfrm>
        </p:spPr>
      </p:pic>
      <p:sp>
        <p:nvSpPr>
          <p:cNvPr id="3" name="Segnaposto numero diapositiva 2"/>
          <p:cNvSpPr>
            <a:spLocks noGrp="1"/>
          </p:cNvSpPr>
          <p:nvPr>
            <p:ph type="sldNum" sz="quarter" idx="12"/>
          </p:nvPr>
        </p:nvSpPr>
        <p:spPr/>
        <p:txBody>
          <a:bodyPr/>
          <a:lstStyle/>
          <a:p>
            <a:fld id="{F33C9282-4604-450B-B8D2-1A8A2DAA0545}" type="slidenum">
              <a:rPr lang="it-IT" smtClean="0"/>
              <a:t>30</a:t>
            </a:fld>
            <a:endParaRPr lang="it-IT"/>
          </a:p>
        </p:txBody>
      </p:sp>
    </p:spTree>
    <p:extLst>
      <p:ext uri="{BB962C8B-B14F-4D97-AF65-F5344CB8AC3E}">
        <p14:creationId xmlns:p14="http://schemas.microsoft.com/office/powerpoint/2010/main" val="24230577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smtClean="0"/>
              <a:t>Polaroid versus Poladroid</a:t>
            </a:r>
            <a:endParaRPr lang="it-IT" sz="4000" b="1" dirty="0"/>
          </a:p>
        </p:txBody>
      </p:sp>
      <p:pic>
        <p:nvPicPr>
          <p:cNvPr id="8" name="Segnaposto contenuto 7"/>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73273" y="2162269"/>
            <a:ext cx="3192241" cy="3878074"/>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585729" y="2162269"/>
            <a:ext cx="3192241" cy="3878074"/>
          </a:xfrm>
        </p:spPr>
      </p:pic>
      <p:sp>
        <p:nvSpPr>
          <p:cNvPr id="3" name="Segnaposto numero diapositiva 2"/>
          <p:cNvSpPr>
            <a:spLocks noGrp="1"/>
          </p:cNvSpPr>
          <p:nvPr>
            <p:ph type="sldNum" sz="quarter" idx="12"/>
          </p:nvPr>
        </p:nvSpPr>
        <p:spPr/>
        <p:txBody>
          <a:bodyPr/>
          <a:lstStyle/>
          <a:p>
            <a:fld id="{F33C9282-4604-450B-B8D2-1A8A2DAA0545}" type="slidenum">
              <a:rPr lang="it-IT" smtClean="0"/>
              <a:t>31</a:t>
            </a:fld>
            <a:endParaRPr lang="it-IT"/>
          </a:p>
        </p:txBody>
      </p:sp>
    </p:spTree>
    <p:extLst>
      <p:ext uri="{BB962C8B-B14F-4D97-AF65-F5344CB8AC3E}">
        <p14:creationId xmlns:p14="http://schemas.microsoft.com/office/powerpoint/2010/main" val="7999311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smtClean="0"/>
              <a:t>Polaroid versus Poladroid</a:t>
            </a:r>
            <a:endParaRPr lang="it-IT" sz="4000" b="1"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73273" y="2162269"/>
            <a:ext cx="3192241" cy="3878074"/>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585729" y="2162269"/>
            <a:ext cx="3192241" cy="3878074"/>
          </a:xfrm>
        </p:spPr>
      </p:pic>
      <p:sp>
        <p:nvSpPr>
          <p:cNvPr id="3" name="Segnaposto numero diapositiva 2"/>
          <p:cNvSpPr>
            <a:spLocks noGrp="1"/>
          </p:cNvSpPr>
          <p:nvPr>
            <p:ph type="sldNum" sz="quarter" idx="12"/>
          </p:nvPr>
        </p:nvSpPr>
        <p:spPr/>
        <p:txBody>
          <a:bodyPr/>
          <a:lstStyle/>
          <a:p>
            <a:fld id="{F33C9282-4604-450B-B8D2-1A8A2DAA0545}" type="slidenum">
              <a:rPr lang="it-IT" smtClean="0"/>
              <a:t>32</a:t>
            </a:fld>
            <a:endParaRPr lang="it-IT"/>
          </a:p>
        </p:txBody>
      </p:sp>
    </p:spTree>
    <p:extLst>
      <p:ext uri="{BB962C8B-B14F-4D97-AF65-F5344CB8AC3E}">
        <p14:creationId xmlns:p14="http://schemas.microsoft.com/office/powerpoint/2010/main" val="8632310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983672"/>
            <a:ext cx="8596668" cy="946727"/>
          </a:xfrm>
        </p:spPr>
        <p:txBody>
          <a:bodyPr>
            <a:normAutofit/>
          </a:bodyPr>
          <a:lstStyle/>
          <a:p>
            <a:pPr algn="ctr"/>
            <a:r>
              <a:rPr lang="it-IT" sz="4000" b="1" dirty="0" smtClean="0"/>
              <a:t>   Il metodo rappresentato</a:t>
            </a:r>
            <a:endParaRPr lang="it-IT" sz="4000" b="1"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64446" y="2499705"/>
            <a:ext cx="4880497" cy="2745279"/>
          </a:xfrm>
        </p:spPr>
      </p:pic>
      <p:pic>
        <p:nvPicPr>
          <p:cNvPr id="12" name="Segnaposto contenuto 1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41925" y="2618509"/>
            <a:ext cx="5802066" cy="2507673"/>
          </a:xfrm>
        </p:spPr>
      </p:pic>
      <p:sp>
        <p:nvSpPr>
          <p:cNvPr id="3" name="Segnaposto numero diapositiva 2"/>
          <p:cNvSpPr>
            <a:spLocks noGrp="1"/>
          </p:cNvSpPr>
          <p:nvPr>
            <p:ph type="sldNum" sz="quarter" idx="12"/>
          </p:nvPr>
        </p:nvSpPr>
        <p:spPr/>
        <p:txBody>
          <a:bodyPr/>
          <a:lstStyle/>
          <a:p>
            <a:fld id="{F33C9282-4604-450B-B8D2-1A8A2DAA0545}" type="slidenum">
              <a:rPr lang="it-IT" smtClean="0"/>
              <a:t>33</a:t>
            </a:fld>
            <a:endParaRPr lang="it-IT"/>
          </a:p>
        </p:txBody>
      </p:sp>
    </p:spTree>
    <p:extLst>
      <p:ext uri="{BB962C8B-B14F-4D97-AF65-F5344CB8AC3E}">
        <p14:creationId xmlns:p14="http://schemas.microsoft.com/office/powerpoint/2010/main" val="24464656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691"/>
            <a:ext cx="12192000" cy="6620618"/>
          </a:xfrm>
          <a:prstGeom prst="rect">
            <a:avLst/>
          </a:prstGeom>
        </p:spPr>
      </p:pic>
    </p:spTree>
    <p:extLst>
      <p:ext uri="{BB962C8B-B14F-4D97-AF65-F5344CB8AC3E}">
        <p14:creationId xmlns:p14="http://schemas.microsoft.com/office/powerpoint/2010/main" val="1913471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 y="930728"/>
            <a:ext cx="9573491" cy="999671"/>
          </a:xfrm>
        </p:spPr>
        <p:txBody>
          <a:bodyPr>
            <a:normAutofit fontScale="90000"/>
          </a:bodyPr>
          <a:lstStyle/>
          <a:p>
            <a:r>
              <a:rPr lang="it-IT" sz="2800" dirty="0" smtClean="0"/>
              <a:t>          </a:t>
            </a:r>
            <a:r>
              <a:rPr lang="it-IT" sz="3200" b="1" dirty="0" smtClean="0"/>
              <a:t>EDGES OF ILLUSION – I CONFINI DELL’ILLUSIONE</a:t>
            </a:r>
            <a:endParaRPr lang="it-IT" sz="3200" b="1" dirty="0"/>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4057" y="2160588"/>
            <a:ext cx="7363924" cy="3881437"/>
          </a:xfrm>
          <a:prstGeom prst="rect">
            <a:avLst/>
          </a:prstGeom>
          <a:ln w="228600" cap="sq" cmpd="thickThin">
            <a:solidFill>
              <a:srgbClr val="000000"/>
            </a:solidFill>
            <a:prstDash val="solid"/>
            <a:miter lim="800000"/>
          </a:ln>
          <a:effectLst>
            <a:innerShdw blurRad="76200">
              <a:srgbClr val="000000"/>
            </a:innerShdw>
          </a:effectLst>
        </p:spPr>
      </p:pic>
      <p:sp>
        <p:nvSpPr>
          <p:cNvPr id="3" name="Segnaposto numero diapositiva 2"/>
          <p:cNvSpPr>
            <a:spLocks noGrp="1"/>
          </p:cNvSpPr>
          <p:nvPr>
            <p:ph type="sldNum" sz="quarter" idx="12"/>
          </p:nvPr>
        </p:nvSpPr>
        <p:spPr/>
        <p:txBody>
          <a:bodyPr/>
          <a:lstStyle/>
          <a:p>
            <a:fld id="{F33C9282-4604-450B-B8D2-1A8A2DAA0545}" type="slidenum">
              <a:rPr lang="it-IT" smtClean="0"/>
              <a:t>35</a:t>
            </a:fld>
            <a:endParaRPr lang="it-IT"/>
          </a:p>
        </p:txBody>
      </p:sp>
    </p:spTree>
    <p:extLst>
      <p:ext uri="{BB962C8B-B14F-4D97-AF65-F5344CB8AC3E}">
        <p14:creationId xmlns:p14="http://schemas.microsoft.com/office/powerpoint/2010/main" val="35982448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isultati immagini per david hockney op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916" y="293667"/>
            <a:ext cx="4548946" cy="6322266"/>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8066" y="750867"/>
            <a:ext cx="3661707" cy="4716114"/>
          </a:xfrm>
          <a:prstGeom prst="rect">
            <a:avLst/>
          </a:prstGeom>
        </p:spPr>
      </p:pic>
      <p:sp>
        <p:nvSpPr>
          <p:cNvPr id="4" name="CasellaDiTesto 3"/>
          <p:cNvSpPr txBox="1"/>
          <p:nvPr/>
        </p:nvSpPr>
        <p:spPr>
          <a:xfrm flipH="1">
            <a:off x="5460270" y="5849104"/>
            <a:ext cx="4362995" cy="584775"/>
          </a:xfrm>
          <a:prstGeom prst="rect">
            <a:avLst/>
          </a:prstGeom>
          <a:noFill/>
        </p:spPr>
        <p:txBody>
          <a:bodyPr wrap="square" rtlCol="0">
            <a:spAutoFit/>
          </a:bodyPr>
          <a:lstStyle/>
          <a:p>
            <a:r>
              <a:rPr lang="it-IT" sz="3200" dirty="0" smtClean="0">
                <a:solidFill>
                  <a:schemeClr val="accent2"/>
                </a:solidFill>
              </a:rPr>
              <a:t>David Hockney: 1982</a:t>
            </a:r>
            <a:endParaRPr lang="it-IT" sz="3200" dirty="0">
              <a:solidFill>
                <a:schemeClr val="accent2"/>
              </a:solidFill>
            </a:endParaRPr>
          </a:p>
        </p:txBody>
      </p:sp>
    </p:spTree>
    <p:extLst>
      <p:ext uri="{BB962C8B-B14F-4D97-AF65-F5344CB8AC3E}">
        <p14:creationId xmlns:p14="http://schemas.microsoft.com/office/powerpoint/2010/main" val="228939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isultati immagini per maurizio Galimber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1030" y="1460729"/>
            <a:ext cx="3295200" cy="24714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magine correla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905" y="862254"/>
            <a:ext cx="3322235" cy="2687687"/>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Immagine correlat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7485" y="2696429"/>
            <a:ext cx="4599412" cy="3337727"/>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4881225" y="462144"/>
            <a:ext cx="4945486" cy="584775"/>
          </a:xfrm>
          <a:prstGeom prst="rect">
            <a:avLst/>
          </a:prstGeom>
          <a:noFill/>
        </p:spPr>
        <p:txBody>
          <a:bodyPr wrap="square" rtlCol="0">
            <a:spAutoFit/>
          </a:bodyPr>
          <a:lstStyle/>
          <a:p>
            <a:r>
              <a:rPr lang="it-IT" sz="3200" dirty="0" smtClean="0">
                <a:solidFill>
                  <a:schemeClr val="accent2"/>
                </a:solidFill>
              </a:rPr>
              <a:t>Maurizio Galimberti </a:t>
            </a:r>
            <a:endParaRPr lang="it-IT" sz="3200" dirty="0">
              <a:solidFill>
                <a:schemeClr val="accent2"/>
              </a:solidFill>
            </a:endParaRPr>
          </a:p>
        </p:txBody>
      </p:sp>
    </p:spTree>
    <p:extLst>
      <p:ext uri="{BB962C8B-B14F-4D97-AF65-F5344CB8AC3E}">
        <p14:creationId xmlns:p14="http://schemas.microsoft.com/office/powerpoint/2010/main" val="3277837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677334" y="326572"/>
            <a:ext cx="8596668" cy="914399"/>
          </a:xfrm>
        </p:spPr>
        <p:txBody>
          <a:bodyPr>
            <a:normAutofit/>
          </a:bodyPr>
          <a:lstStyle/>
          <a:p>
            <a:r>
              <a:rPr lang="it-IT" sz="4400" b="1" dirty="0" smtClean="0"/>
              <a:t>                    </a:t>
            </a:r>
            <a:r>
              <a:rPr lang="it-IT" dirty="0" smtClean="0"/>
              <a:t>Paolo Gioli  </a:t>
            </a:r>
            <a:endParaRPr lang="it-IT" dirty="0"/>
          </a:p>
        </p:txBody>
      </p:sp>
      <p:pic>
        <p:nvPicPr>
          <p:cNvPr id="5" name="Segnaposto contenuto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78309" y="1514394"/>
            <a:ext cx="3389189" cy="4946098"/>
          </a:xfrm>
        </p:spPr>
      </p:pic>
      <p:pic>
        <p:nvPicPr>
          <p:cNvPr id="6" name="Segnaposto contenut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903968" y="1559697"/>
            <a:ext cx="3226969" cy="4900795"/>
          </a:xfrm>
        </p:spPr>
      </p:pic>
      <p:sp>
        <p:nvSpPr>
          <p:cNvPr id="3" name="Segnaposto numero diapositiva 2"/>
          <p:cNvSpPr>
            <a:spLocks noGrp="1"/>
          </p:cNvSpPr>
          <p:nvPr>
            <p:ph type="sldNum" sz="quarter" idx="12"/>
          </p:nvPr>
        </p:nvSpPr>
        <p:spPr/>
        <p:txBody>
          <a:bodyPr/>
          <a:lstStyle/>
          <a:p>
            <a:fld id="{F33C9282-4604-450B-B8D2-1A8A2DAA0545}" type="slidenum">
              <a:rPr lang="it-IT" smtClean="0"/>
              <a:t>38</a:t>
            </a:fld>
            <a:endParaRPr lang="it-IT"/>
          </a:p>
        </p:txBody>
      </p:sp>
    </p:spTree>
    <p:extLst>
      <p:ext uri="{BB962C8B-B14F-4D97-AF65-F5344CB8AC3E}">
        <p14:creationId xmlns:p14="http://schemas.microsoft.com/office/powerpoint/2010/main" val="4500997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IOLI_POLAROID 2004-6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338" y="527037"/>
            <a:ext cx="3208357" cy="39484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IOLI_POLAROID 2004-7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6819" y="705892"/>
            <a:ext cx="3271586" cy="397824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IOLI_POLAROID 2004-8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2450" y="1320311"/>
            <a:ext cx="3103158" cy="3978249"/>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p:cNvSpPr txBox="1"/>
          <p:nvPr/>
        </p:nvSpPr>
        <p:spPr>
          <a:xfrm>
            <a:off x="1429554" y="5666704"/>
            <a:ext cx="9478851" cy="369332"/>
          </a:xfrm>
          <a:prstGeom prst="rect">
            <a:avLst/>
          </a:prstGeom>
          <a:noFill/>
        </p:spPr>
        <p:txBody>
          <a:bodyPr wrap="square" rtlCol="0">
            <a:spAutoFit/>
          </a:bodyPr>
          <a:lstStyle/>
          <a:p>
            <a:r>
              <a:rPr lang="it-IT" dirty="0" smtClean="0">
                <a:solidFill>
                  <a:schemeClr val="accent1"/>
                </a:solidFill>
              </a:rPr>
              <a:t>Paolo Gioli: Polaroid in bianco e nero e a colori su carta da disegno 1987/1988     </a:t>
            </a:r>
            <a:endParaRPr lang="it-IT" dirty="0">
              <a:solidFill>
                <a:schemeClr val="accent1"/>
              </a:solidFill>
            </a:endParaRPr>
          </a:p>
        </p:txBody>
      </p:sp>
    </p:spTree>
    <p:extLst>
      <p:ext uri="{BB962C8B-B14F-4D97-AF65-F5344CB8AC3E}">
        <p14:creationId xmlns:p14="http://schemas.microsoft.com/office/powerpoint/2010/main" val="478766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F33C9282-4604-450B-B8D2-1A8A2DAA0545}" type="slidenum">
              <a:rPr lang="it-IT" smtClean="0"/>
              <a:t>40</a:t>
            </a:fld>
            <a:endParaRPr lang="it-IT"/>
          </a:p>
        </p:txBody>
      </p:sp>
      <p:sp>
        <p:nvSpPr>
          <p:cNvPr id="5" name="CasellaDiTesto 4"/>
          <p:cNvSpPr txBox="1"/>
          <p:nvPr/>
        </p:nvSpPr>
        <p:spPr>
          <a:xfrm>
            <a:off x="1358537" y="4829217"/>
            <a:ext cx="7573795" cy="707886"/>
          </a:xfrm>
          <a:prstGeom prst="rect">
            <a:avLst/>
          </a:prstGeom>
          <a:noFill/>
        </p:spPr>
        <p:txBody>
          <a:bodyPr wrap="square" rtlCol="0">
            <a:spAutoFit/>
          </a:bodyPr>
          <a:lstStyle/>
          <a:p>
            <a:r>
              <a:rPr lang="it-IT" sz="4000" dirty="0" smtClean="0"/>
              <a:t>        </a:t>
            </a:r>
            <a:r>
              <a:rPr lang="it-IT" sz="4000" b="1" dirty="0" smtClean="0">
                <a:solidFill>
                  <a:schemeClr val="accent1"/>
                </a:solidFill>
              </a:rPr>
              <a:t>Grazie per l’attenzione !   </a:t>
            </a:r>
            <a:endParaRPr lang="it-IT" sz="4000" b="1" dirty="0">
              <a:solidFill>
                <a:schemeClr val="accent1"/>
              </a:solidFill>
            </a:endParaRP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4266" y="585342"/>
            <a:ext cx="3157182" cy="3844119"/>
          </a:xfrm>
          <a:prstGeom prst="rect">
            <a:avLst/>
          </a:prstGeom>
        </p:spPr>
      </p:pic>
    </p:spTree>
    <p:extLst>
      <p:ext uri="{BB962C8B-B14F-4D97-AF65-F5344CB8AC3E}">
        <p14:creationId xmlns:p14="http://schemas.microsoft.com/office/powerpoint/2010/main" val="3809965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413</TotalTime>
  <Words>685</Words>
  <Application>Microsoft Office PowerPoint</Application>
  <PresentationFormat>Widescreen</PresentationFormat>
  <Paragraphs>81</Paragraphs>
  <Slides>40</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40</vt:i4>
      </vt:variant>
    </vt:vector>
  </HeadingPairs>
  <TitlesOfParts>
    <vt:vector size="47" baseType="lpstr">
      <vt:lpstr>Arial</vt:lpstr>
      <vt:lpstr>Calibri</vt:lpstr>
      <vt:lpstr>Helvetica</vt:lpstr>
      <vt:lpstr>Times New Roman</vt:lpstr>
      <vt:lpstr>Trebuchet MS</vt:lpstr>
      <vt:lpstr>Wingdings 3</vt:lpstr>
      <vt:lpstr>Sfaccettatura</vt:lpstr>
      <vt:lpstr>I confini dell’illusione </vt:lpstr>
      <vt:lpstr>    E’ cominciato tutto con una foto e con l’acquisto di un CD</vt:lpstr>
      <vt:lpstr>Presentazione standard di PowerPoint</vt:lpstr>
      <vt:lpstr>Presentazione standard di PowerPoint</vt:lpstr>
      <vt:lpstr>Presentazione standard di PowerPoint</vt:lpstr>
      <vt:lpstr>Presentazione standard di PowerPoint</vt:lpstr>
      <vt:lpstr>Presentazione standard di PowerPoint</vt:lpstr>
      <vt:lpstr>                     IMPOSSIBLE  FILM</vt:lpstr>
      <vt:lpstr>Presentazione standard di PowerPoint</vt:lpstr>
      <vt:lpstr>    Polaroid</vt:lpstr>
      <vt:lpstr>         L’annullamento dell’Immagine </vt:lpstr>
      <vt:lpstr> Edges of illusion – I confini dell’illusione   </vt:lpstr>
      <vt:lpstr>Presentazione standard di PowerPoint</vt:lpstr>
      <vt:lpstr>   Sinopie e metafore</vt:lpstr>
      <vt:lpstr>Sinopie e metafore </vt:lpstr>
      <vt:lpstr>    La rappresentazione del metodo   </vt:lpstr>
      <vt:lpstr>  Impossible film </vt:lpstr>
      <vt:lpstr>Impossible film </vt:lpstr>
      <vt:lpstr>Impossible film </vt:lpstr>
      <vt:lpstr>Impossible film </vt:lpstr>
      <vt:lpstr>Presentazione standard di PowerPoint</vt:lpstr>
      <vt:lpstr>                  Lo studio del pittore</vt:lpstr>
      <vt:lpstr>       Lo studio del pittore :  IL TEMPO </vt:lpstr>
      <vt:lpstr>       Lo studio del pittore :  IL TEMPO </vt:lpstr>
      <vt:lpstr>  Il tempo </vt:lpstr>
      <vt:lpstr>Lo Studio : la quadreria</vt:lpstr>
      <vt:lpstr>Confronti : Ercole De Roberti - Vannozzi </vt:lpstr>
      <vt:lpstr>  Matisse: “I pesci rossi”,1913</vt:lpstr>
      <vt:lpstr>Presentazione standard di PowerPoint</vt:lpstr>
      <vt:lpstr>Confronti : Bonnard - Vannozzi</vt:lpstr>
      <vt:lpstr>Polaroid versus Poladroid</vt:lpstr>
      <vt:lpstr>Polaroid versus Poladroid</vt:lpstr>
      <vt:lpstr>   Il metodo rappresentato</vt:lpstr>
      <vt:lpstr>Presentazione standard di PowerPoint</vt:lpstr>
      <vt:lpstr>          EDGES OF ILLUSION – I CONFINI DELL’ILLUSIONE</vt:lpstr>
      <vt:lpstr>Presentazione standard di PowerPoint</vt:lpstr>
      <vt:lpstr>Presentazione standard di PowerPoint</vt:lpstr>
      <vt:lpstr>                    Paolo Gioli  </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confini dell’illusione</dc:title>
  <dc:creator>Admin</dc:creator>
  <cp:lastModifiedBy>Admin</cp:lastModifiedBy>
  <cp:revision>49</cp:revision>
  <dcterms:created xsi:type="dcterms:W3CDTF">2019-04-14T14:51:27Z</dcterms:created>
  <dcterms:modified xsi:type="dcterms:W3CDTF">2019-04-18T14:20:01Z</dcterms:modified>
</cp:coreProperties>
</file>